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7" r:id="rId2"/>
    <p:sldId id="296" r:id="rId3"/>
    <p:sldId id="298" r:id="rId4"/>
    <p:sldId id="299" r:id="rId5"/>
    <p:sldId id="300" r:id="rId6"/>
    <p:sldId id="301" r:id="rId7"/>
    <p:sldId id="303" r:id="rId8"/>
    <p:sldId id="302" r:id="rId9"/>
    <p:sldId id="30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68F"/>
    <a:srgbClr val="00458E"/>
    <a:srgbClr val="14B6F1"/>
    <a:srgbClr val="DAE3F3"/>
    <a:srgbClr val="F2F6F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6" autoAdjust="0"/>
    <p:restoredTop sz="94414" autoAdjust="0"/>
  </p:normalViewPr>
  <p:slideViewPr>
    <p:cSldViewPr snapToGrid="0">
      <p:cViewPr varScale="1">
        <p:scale>
          <a:sx n="79" d="100"/>
          <a:sy n="79" d="100"/>
        </p:scale>
        <p:origin x="114" y="8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30BF8-63FE-4882-8E6C-3C539AC98A64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68F89-DC54-4BF6-B906-58A6B2DA3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21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68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7A305D-9CC4-4333-B923-89801017F9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237038"/>
          </a:xfrm>
          <a:prstGeom prst="rect">
            <a:avLst/>
          </a:prstGeom>
          <a:solidFill>
            <a:srgbClr val="0045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algn="ctr"/>
            <a:endParaRPr lang="zh-CN" altLang="en-US" sz="1010" dirty="0">
              <a:solidFill>
                <a:schemeClr val="lt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D51A5E-B904-4379-986D-76E468C6F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6905"/>
            <a:ext cx="9144000" cy="1043057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9ACA4C-6382-4350-80C6-ECDACE92D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407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11EDF-B8CB-47E1-8C46-BD0E8FD2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B8EBE-EFC5-4A6C-8AE4-C9E19A8B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A4AEE-410C-49D3-A83F-8D7BCB7C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E3D32D-4D2D-4538-B4F1-65AFE3B32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8"/>
          <a:stretch/>
        </p:blipFill>
        <p:spPr>
          <a:xfrm>
            <a:off x="-15753" y="0"/>
            <a:ext cx="3478022" cy="348563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E8712A7-820A-4D2C-9792-F92619586ACB}"/>
              </a:ext>
            </a:extLst>
          </p:cNvPr>
          <p:cNvGrpSpPr/>
          <p:nvPr userDrawn="1"/>
        </p:nvGrpSpPr>
        <p:grpSpPr>
          <a:xfrm>
            <a:off x="356447" y="281094"/>
            <a:ext cx="3967480" cy="588434"/>
            <a:chOff x="267335" y="210820"/>
            <a:chExt cx="2975610" cy="44132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BD58711-76B9-46D0-B088-578364B861DD}"/>
                </a:ext>
              </a:extLst>
            </p:cNvPr>
            <p:cNvSpPr txBox="1"/>
            <p:nvPr/>
          </p:nvSpPr>
          <p:spPr>
            <a:xfrm>
              <a:off x="723900" y="273050"/>
              <a:ext cx="2519045" cy="315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67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数字制造装备与技术国家重点实验室</a:t>
              </a:r>
            </a:p>
            <a:p>
              <a:pPr algn="dist"/>
              <a:r>
                <a:rPr lang="zh-CN" altLang="en-US" sz="667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State Key Lab of Digital Manufacturing Equipment &amp; Technology</a:t>
              </a:r>
              <a:endParaRPr lang="zh-CN" altLang="en-US" sz="4267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5" name="图片 14" descr="logo">
              <a:extLst>
                <a:ext uri="{FF2B5EF4-FFF2-40B4-BE49-F238E27FC236}">
                  <a16:creationId xmlns:a16="http://schemas.microsoft.com/office/drawing/2014/main" id="{BECDC35C-0F36-426E-A321-B79FB6C60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35" y="210820"/>
              <a:ext cx="441325" cy="441325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8B1DD3A-5E5E-4FF6-A7A6-E828AB7B2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/>
          <a:stretch/>
        </p:blipFill>
        <p:spPr>
          <a:xfrm>
            <a:off x="7667080" y="0"/>
            <a:ext cx="4516594" cy="41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D094669-887A-4D5A-9D2F-C210E35279B7}"/>
              </a:ext>
            </a:extLst>
          </p:cNvPr>
          <p:cNvSpPr/>
          <p:nvPr userDrawn="1"/>
        </p:nvSpPr>
        <p:spPr>
          <a:xfrm>
            <a:off x="1" y="670"/>
            <a:ext cx="3544863" cy="6856929"/>
          </a:xfrm>
          <a:prstGeom prst="rect">
            <a:avLst/>
          </a:prstGeom>
          <a:solidFill>
            <a:srgbClr val="00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469F09-97C2-43E6-8E74-8DBE5215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611AC6-2CCF-4CA3-9BD4-F691EDF7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7EA059-40D7-4AE4-B179-BE164EFB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1CCC20-D898-4461-BABA-A9E4E9C92C1A}"/>
              </a:ext>
            </a:extLst>
          </p:cNvPr>
          <p:cNvSpPr txBox="1"/>
          <p:nvPr userDrawn="1"/>
        </p:nvSpPr>
        <p:spPr>
          <a:xfrm>
            <a:off x="723900" y="273050"/>
            <a:ext cx="2519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数字制造装备与技术国家重点实验室</a:t>
            </a:r>
          </a:p>
          <a:p>
            <a:pPr algn="dist"/>
            <a:r>
              <a:rPr lang="zh-CN" altLang="en-US" sz="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State Key Lab of Digital Manufacturing Equipment &amp; Technology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33">
            <a:extLst>
              <a:ext uri="{FF2B5EF4-FFF2-40B4-BE49-F238E27FC236}">
                <a16:creationId xmlns:a16="http://schemas.microsoft.com/office/drawing/2014/main" id="{6EA011B5-A4A7-4A9F-BDF6-B62B9169C3ED}"/>
              </a:ext>
            </a:extLst>
          </p:cNvPr>
          <p:cNvSpPr/>
          <p:nvPr userDrawn="1"/>
        </p:nvSpPr>
        <p:spPr>
          <a:xfrm>
            <a:off x="612140" y="2047875"/>
            <a:ext cx="2213610" cy="109855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>
              <a:solidFill>
                <a:schemeClr val="bg1"/>
              </a:solidFill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0F7A4E69-F6CC-4542-A8C3-0DAAFFC88303}"/>
              </a:ext>
            </a:extLst>
          </p:cNvPr>
          <p:cNvSpPr txBox="1"/>
          <p:nvPr userDrawn="1"/>
        </p:nvSpPr>
        <p:spPr>
          <a:xfrm>
            <a:off x="769620" y="2164080"/>
            <a:ext cx="1898650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CONTENTS</a:t>
            </a:r>
            <a:endParaRPr lang="en-US" altLang="zh-CN" sz="7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 descr="logo">
            <a:extLst>
              <a:ext uri="{FF2B5EF4-FFF2-40B4-BE49-F238E27FC236}">
                <a16:creationId xmlns:a16="http://schemas.microsoft.com/office/drawing/2014/main" id="{25C7403F-22BD-47BB-90D7-B030362950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" y="210820"/>
            <a:ext cx="441325" cy="44132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AB025E2-B2D4-4B6A-A372-CA8A31514ED2}"/>
              </a:ext>
            </a:extLst>
          </p:cNvPr>
          <p:cNvGrpSpPr/>
          <p:nvPr userDrawn="1"/>
        </p:nvGrpSpPr>
        <p:grpSpPr>
          <a:xfrm>
            <a:off x="267335" y="210820"/>
            <a:ext cx="2975610" cy="441325"/>
            <a:chOff x="267335" y="210820"/>
            <a:chExt cx="2975610" cy="44132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43B00A0-AC8E-4F99-BA72-83059000A6D7}"/>
                </a:ext>
              </a:extLst>
            </p:cNvPr>
            <p:cNvSpPr txBox="1"/>
            <p:nvPr/>
          </p:nvSpPr>
          <p:spPr>
            <a:xfrm>
              <a:off x="723900" y="273050"/>
              <a:ext cx="2519045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数字制造装备与技术国家重点实验室</a:t>
              </a:r>
            </a:p>
            <a:p>
              <a:pPr algn="dist"/>
              <a:r>
                <a:rPr lang="zh-CN" altLang="en-US" sz="5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State Key Lab of Digital Manufacturing Equipment &amp; Technology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4" name="图片 13" descr="logo">
              <a:extLst>
                <a:ext uri="{FF2B5EF4-FFF2-40B4-BE49-F238E27FC236}">
                  <a16:creationId xmlns:a16="http://schemas.microsoft.com/office/drawing/2014/main" id="{75809271-EF98-4630-94B8-7F7A3CF28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35" y="210820"/>
              <a:ext cx="441325" cy="441325"/>
            </a:xfrm>
            <a:prstGeom prst="rect">
              <a:avLst/>
            </a:prstGeom>
          </p:spPr>
        </p:pic>
      </p:grpSp>
      <p:pic>
        <p:nvPicPr>
          <p:cNvPr id="15" name="图片 14" descr="齿轮2">
            <a:extLst>
              <a:ext uri="{FF2B5EF4-FFF2-40B4-BE49-F238E27FC236}">
                <a16:creationId xmlns:a16="http://schemas.microsoft.com/office/drawing/2014/main" id="{C6824D2C-9F5A-4D33-B695-BED6FB08BB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656" t="845" r="8106" b="13626"/>
          <a:stretch>
            <a:fillRect/>
          </a:stretch>
        </p:blipFill>
        <p:spPr>
          <a:xfrm flipH="1">
            <a:off x="-2008" y="0"/>
            <a:ext cx="308787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50A61B-FF71-4559-8541-70DC5C25499E}"/>
              </a:ext>
            </a:extLst>
          </p:cNvPr>
          <p:cNvSpPr/>
          <p:nvPr userDrawn="1"/>
        </p:nvSpPr>
        <p:spPr>
          <a:xfrm>
            <a:off x="-3175" y="-1771"/>
            <a:ext cx="12193200" cy="755999"/>
          </a:xfrm>
          <a:prstGeom prst="rect">
            <a:avLst/>
          </a:prstGeom>
          <a:solidFill>
            <a:srgbClr val="0045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EE451FD-8694-4DB6-9761-75731E050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/>
          <a:stretch/>
        </p:blipFill>
        <p:spPr>
          <a:xfrm>
            <a:off x="7673819" y="0"/>
            <a:ext cx="4516594" cy="412169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FFFAAA1-2CA9-451A-9FB7-A8C561FF447A}"/>
              </a:ext>
            </a:extLst>
          </p:cNvPr>
          <p:cNvCxnSpPr/>
          <p:nvPr userDrawn="1"/>
        </p:nvCxnSpPr>
        <p:spPr>
          <a:xfrm>
            <a:off x="1587" y="707322"/>
            <a:ext cx="12193200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68169C4B-91D2-4F98-82D7-1B90FED39BC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1510802" y="393115"/>
            <a:ext cx="611187" cy="250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3109BAF-7E30-4082-9BFB-9389C5BDB30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DB66AD-8777-4577-98B9-D90E00DB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EBD57-2965-44C5-9964-18B4B6D6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22D31-EBAA-4085-A27C-82731B20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F1D2C3-76F8-4487-8954-90FF92F2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8"/>
          <a:stretch/>
        </p:blipFill>
        <p:spPr>
          <a:xfrm>
            <a:off x="-15753" y="0"/>
            <a:ext cx="3478022" cy="348563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321E9D-C977-4348-9D9F-A4ED48DB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85" y="168693"/>
            <a:ext cx="11597749" cy="54725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 descr="logo">
            <a:extLst>
              <a:ext uri="{FF2B5EF4-FFF2-40B4-BE49-F238E27FC236}">
                <a16:creationId xmlns:a16="http://schemas.microsoft.com/office/drawing/2014/main" id="{40FA1E66-4389-410E-B4EB-76465C6C00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18161" y="130414"/>
            <a:ext cx="530867" cy="5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6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3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20BFCF-D49A-4F0C-B647-9A1323B028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0045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algn="ctr" eaLnBrk="0" hangingPunct="0"/>
            <a:endParaRPr lang="zh-CN" altLang="en-US" sz="1010">
              <a:solidFill>
                <a:schemeClr val="l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9B950-A000-4802-9EFB-FB4DC11E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5C174-987F-4F8C-AE2E-873C2CB4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76F04-BCC4-4441-8E8C-9DEF9100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9A7A47-6E1C-4B55-9139-591F5BD0F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" b="8769"/>
          <a:stretch/>
        </p:blipFill>
        <p:spPr>
          <a:xfrm>
            <a:off x="6108330" y="0"/>
            <a:ext cx="608367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1AEAD0-444A-414A-89F7-0152340B8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2" t="5943" r="24" b="204"/>
          <a:stretch>
            <a:fillRect/>
          </a:stretch>
        </p:blipFill>
        <p:spPr>
          <a:xfrm>
            <a:off x="0" y="-4445"/>
            <a:ext cx="4055745" cy="55600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27804D-EB38-4A57-9677-57E7CA69E3C6}"/>
              </a:ext>
            </a:extLst>
          </p:cNvPr>
          <p:cNvSpPr txBox="1"/>
          <p:nvPr userDrawn="1"/>
        </p:nvSpPr>
        <p:spPr>
          <a:xfrm>
            <a:off x="0" y="632334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网址：</a:t>
            </a:r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http://dmet.hust.edu.cn      </a:t>
            </a:r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邮箱：</a:t>
            </a:r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dmet@hust.edu.cn     </a:t>
            </a:r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电话：</a:t>
            </a:r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027-87559416</a:t>
            </a:r>
          </a:p>
        </p:txBody>
      </p:sp>
    </p:spTree>
    <p:extLst>
      <p:ext uri="{BB962C8B-B14F-4D97-AF65-F5344CB8AC3E}">
        <p14:creationId xmlns:p14="http://schemas.microsoft.com/office/powerpoint/2010/main" val="299002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20F725-AC38-4DA6-AF8D-54BB6DAF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9C1E52-E89C-4486-8907-720448F88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29FAA-9A18-46DD-80DD-358DC4158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CBF0-8D08-454B-BC3F-60A10129C9F4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EB16E2-CD1C-4B5E-B5E1-FF54141FB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88795-026C-43F0-A184-FB075E239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111F3B-3F06-49E7-BF0A-0CD3AD8DFA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9"/>
          <a:stretch/>
        </p:blipFill>
        <p:spPr>
          <a:xfrm>
            <a:off x="7674000" y="0"/>
            <a:ext cx="4518000" cy="41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9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6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1527136"/>
            <a:ext cx="12192000" cy="12776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</a:rPr>
              <a:t>双通道内窥镜柔性手术机器人操纵端设计</a:t>
            </a:r>
            <a:endParaRPr lang="en-US" altLang="zh-CN" sz="1000" dirty="0">
              <a:solidFill>
                <a:schemeClr val="bg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3336" y="4246708"/>
            <a:ext cx="12205336" cy="11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0458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</a:t>
            </a:r>
            <a:endParaRPr lang="en-US" altLang="zh-CN" b="1" dirty="0">
              <a:solidFill>
                <a:srgbClr val="00458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00458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李奥齐</a:t>
            </a:r>
            <a:endParaRPr lang="zh-CN" altLang="en-US" sz="900" b="1" dirty="0">
              <a:solidFill>
                <a:srgbClr val="00458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7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一、增量式编码器调试</a:t>
            </a:r>
          </a:p>
        </p:txBody>
      </p:sp>
      <p:pic>
        <p:nvPicPr>
          <p:cNvPr id="4" name="图片 3" descr="图表, 箱线图&#10;&#10;描述已自动生成">
            <a:extLst>
              <a:ext uri="{FF2B5EF4-FFF2-40B4-BE49-F238E27FC236}">
                <a16:creationId xmlns:a16="http://schemas.microsoft.com/office/drawing/2014/main" id="{11809D4E-80D3-AE54-4E90-35804468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3" y="775618"/>
            <a:ext cx="4650037" cy="36306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676F62-B90C-5FBD-C486-9BB6BACE6C4B}"/>
              </a:ext>
            </a:extLst>
          </p:cNvPr>
          <p:cNvSpPr txBox="1"/>
          <p:nvPr/>
        </p:nvSpPr>
        <p:spPr>
          <a:xfrm>
            <a:off x="531563" y="4608576"/>
            <a:ext cx="37250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增量式编码器工作原理：</a:t>
            </a:r>
            <a:endParaRPr lang="en-US" altLang="zh-CN" sz="24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相上升沿出现顺序判断旋转方向；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通过记录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A/B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脉冲次数，转换成角度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相用于记录圈数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54C98D-52DD-B4C7-A938-7D5ECC823EFD}"/>
              </a:ext>
            </a:extLst>
          </p:cNvPr>
          <p:cNvSpPr txBox="1"/>
          <p:nvPr/>
        </p:nvSpPr>
        <p:spPr>
          <a:xfrm>
            <a:off x="6440129" y="1082843"/>
            <a:ext cx="44933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判断方向：</a:t>
            </a:r>
            <a:endParaRPr lang="en-US" altLang="zh-CN" sz="20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将</a:t>
            </a:r>
            <a:r>
              <a:rPr lang="en-US" altLang="zh-CN" dirty="0"/>
              <a:t>A</a:t>
            </a:r>
            <a:r>
              <a:rPr lang="zh-CN" altLang="en-US" dirty="0"/>
              <a:t>相对应的引脚调为下降沿</a:t>
            </a:r>
            <a:r>
              <a:rPr lang="zh-CN" altLang="en-US" dirty="0">
                <a:solidFill>
                  <a:srgbClr val="FF0000"/>
                </a:solidFill>
              </a:rPr>
              <a:t>中断模式</a:t>
            </a:r>
            <a:r>
              <a:rPr lang="zh-CN" altLang="en-US" dirty="0"/>
              <a:t>，调用函数判断</a:t>
            </a:r>
            <a:r>
              <a:rPr lang="en-US" altLang="zh-CN" dirty="0"/>
              <a:t>B</a:t>
            </a:r>
            <a:r>
              <a:rPr lang="zh-CN" altLang="en-US" dirty="0"/>
              <a:t>相引脚对应的电平：</a:t>
            </a:r>
            <a:endParaRPr lang="en-US" altLang="zh-CN" dirty="0"/>
          </a:p>
          <a:p>
            <a:r>
              <a:rPr lang="zh-CN" altLang="en-US" dirty="0"/>
              <a:t>高电平 </a:t>
            </a:r>
            <a:r>
              <a:rPr lang="en-US" altLang="zh-CN" dirty="0"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顺时针</a:t>
            </a:r>
            <a:endParaRPr lang="en-US" altLang="zh-CN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低电平 </a:t>
            </a:r>
            <a:r>
              <a:rPr lang="en-US" altLang="zh-CN" dirty="0"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chemeClr val="accent6"/>
                </a:solidFill>
                <a:sym typeface="Wingdings" panose="05000000000000000000" pitchFamily="2" charset="2"/>
              </a:rPr>
              <a:t>逆时针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58A03D-C7D9-649C-8A4F-6A2915B98B7F}"/>
              </a:ext>
            </a:extLst>
          </p:cNvPr>
          <p:cNvSpPr txBox="1"/>
          <p:nvPr/>
        </p:nvSpPr>
        <p:spPr>
          <a:xfrm>
            <a:off x="6440129" y="2755031"/>
            <a:ext cx="44933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记录脉冲次数：</a:t>
            </a:r>
            <a:endParaRPr lang="en-US" altLang="zh-CN" sz="20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对于</a:t>
            </a:r>
            <a:r>
              <a:rPr lang="zh-CN" altLang="en-US" b="1" dirty="0"/>
              <a:t>Ａ相</a:t>
            </a:r>
            <a:r>
              <a:rPr lang="zh-CN" altLang="en-US" dirty="0"/>
              <a:t>每检测到一次下降沿脉冲次数加一；对于</a:t>
            </a:r>
            <a:r>
              <a:rPr lang="zh-CN" altLang="en-US" b="1" dirty="0"/>
              <a:t>Ｚ相</a:t>
            </a:r>
            <a:r>
              <a:rPr lang="zh-CN" altLang="en-US" dirty="0"/>
              <a:t>，由于单片机可复用中断模式的引脚有限，因此通过每记录到高电平转变为低电平脉冲次数加一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6174CA-C9A0-DAD4-C814-266E6F2BF244}"/>
              </a:ext>
            </a:extLst>
          </p:cNvPr>
          <p:cNvSpPr txBox="1"/>
          <p:nvPr/>
        </p:nvSpPr>
        <p:spPr>
          <a:xfrm>
            <a:off x="6440129" y="4427219"/>
            <a:ext cx="44933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３</a:t>
            </a:r>
            <a:r>
              <a:rPr lang="en-US" altLang="zh-CN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回零机制：</a:t>
            </a:r>
          </a:p>
          <a:p>
            <a:r>
              <a:rPr lang="zh-CN" altLang="en-US" dirty="0"/>
              <a:t>将调试过程中发现长时间转动后会出现“不可避免”微小误差，因此借用Ｚ相对测得的数据进行回零操作，也即每次转动到零位时，角度变为</a:t>
            </a:r>
            <a:r>
              <a:rPr lang="en-US" altLang="zh-CN" dirty="0"/>
              <a:t>360°</a:t>
            </a:r>
            <a:r>
              <a:rPr lang="zh-CN" altLang="en-US" dirty="0"/>
              <a:t>的整数倍</a:t>
            </a:r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28241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一、增量式编码器调试</a:t>
            </a:r>
          </a:p>
        </p:txBody>
      </p:sp>
      <p:pic>
        <p:nvPicPr>
          <p:cNvPr id="2" name="无kalman演示">
            <a:hlinkClick r:id="" action="ppaction://media"/>
            <a:extLst>
              <a:ext uri="{FF2B5EF4-FFF2-40B4-BE49-F238E27FC236}">
                <a16:creationId xmlns:a16="http://schemas.microsoft.com/office/drawing/2014/main" id="{702936BC-399C-2D54-48D2-B2546DC76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63428"/>
            <a:ext cx="5997398" cy="34032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A1700B-3633-D638-5AE9-5C3A29AF30F4}"/>
              </a:ext>
            </a:extLst>
          </p:cNvPr>
          <p:cNvSpPr txBox="1"/>
          <p:nvPr/>
        </p:nvSpPr>
        <p:spPr>
          <a:xfrm>
            <a:off x="2370982" y="1144348"/>
            <a:ext cx="3725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效果演示：</a:t>
            </a:r>
            <a:endParaRPr lang="en-US" altLang="zh-CN" sz="24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1" name="with_kalman">
            <a:hlinkClick r:id="" action="ppaction://media"/>
            <a:extLst>
              <a:ext uri="{FF2B5EF4-FFF2-40B4-BE49-F238E27FC236}">
                <a16:creationId xmlns:a16="http://schemas.microsoft.com/office/drawing/2014/main" id="{C1891182-03F2-D687-CEFD-2885E681CD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4603" y="2163428"/>
            <a:ext cx="5865420" cy="33283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CA9D9D-DB64-4A81-7620-7331947FD22D}"/>
              </a:ext>
            </a:extLst>
          </p:cNvPr>
          <p:cNvSpPr txBox="1"/>
          <p:nvPr/>
        </p:nvSpPr>
        <p:spPr>
          <a:xfrm>
            <a:off x="7751245" y="1144348"/>
            <a:ext cx="3725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添加卡尔曼滤波器：</a:t>
            </a:r>
            <a:endParaRPr lang="en-US" altLang="zh-CN" sz="24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21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1"/>
            </p:par>
            <p:par>
              <p:cTn id="12"/>
            </p:par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87DA529B-572F-4927-D0A1-5F13D266A1A7}"/>
              </a:ext>
            </a:extLst>
          </p:cNvPr>
          <p:cNvSpPr txBox="1">
            <a:spLocks/>
          </p:cNvSpPr>
          <p:nvPr/>
        </p:nvSpPr>
        <p:spPr>
          <a:xfrm>
            <a:off x="171534" y="168693"/>
            <a:ext cx="11597749" cy="54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一、增量式编码器调试</a:t>
            </a:r>
          </a:p>
        </p:txBody>
      </p:sp>
      <p:pic>
        <p:nvPicPr>
          <p:cNvPr id="8" name="图片 7" descr="图表, 折线图&#10;&#10;描述已自动生成">
            <a:extLst>
              <a:ext uri="{FF2B5EF4-FFF2-40B4-BE49-F238E27FC236}">
                <a16:creationId xmlns:a16="http://schemas.microsoft.com/office/drawing/2014/main" id="{3CF8BEDE-C49B-C604-C1EA-5FA30EAB8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962"/>
            <a:ext cx="5376672" cy="30466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3D8991-D03F-D6D5-E7F4-66EBB40D3A9B}"/>
              </a:ext>
            </a:extLst>
          </p:cNvPr>
          <p:cNvSpPr txBox="1"/>
          <p:nvPr/>
        </p:nvSpPr>
        <p:spPr>
          <a:xfrm>
            <a:off x="731972" y="4908263"/>
            <a:ext cx="4341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由于编码器精度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很高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，由设备自身引起的误差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很小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，使得卡尔曼滤波器在这里发挥的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作用并不大。</a:t>
            </a:r>
          </a:p>
        </p:txBody>
      </p:sp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6ACCE87A-79CE-3682-2DFA-A8443ED51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08" y="1482961"/>
            <a:ext cx="5376671" cy="30466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DC185D7-EBEE-4E3F-996E-1F8448BE1B01}"/>
              </a:ext>
            </a:extLst>
          </p:cNvPr>
          <p:cNvSpPr txBox="1"/>
          <p:nvPr/>
        </p:nvSpPr>
        <p:spPr>
          <a:xfrm>
            <a:off x="1445342" y="925088"/>
            <a:ext cx="316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卡尔曼滤波结果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81E4AB-5552-0B00-43E0-ECE3B26E3F6F}"/>
              </a:ext>
            </a:extLst>
          </p:cNvPr>
          <p:cNvSpPr txBox="1"/>
          <p:nvPr/>
        </p:nvSpPr>
        <p:spPr>
          <a:xfrm>
            <a:off x="7580671" y="928227"/>
            <a:ext cx="316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模拟操作时手部抖动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D1CDB4-48C5-4106-27AD-6BB62B66879A}"/>
              </a:ext>
            </a:extLst>
          </p:cNvPr>
          <p:cNvSpPr txBox="1"/>
          <p:nvPr/>
        </p:nvSpPr>
        <p:spPr>
          <a:xfrm>
            <a:off x="6488006" y="4774874"/>
            <a:ext cx="4341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编码器能够精准的跟踪人手部运动，使得抖动的误差十分明显。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32544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二、解决系统供电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F6C610-81AD-64B2-C368-D78A905F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5" y="3704979"/>
            <a:ext cx="2513522" cy="15331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D608ED-E057-3942-7C57-9D8D1B7EE911}"/>
              </a:ext>
            </a:extLst>
          </p:cNvPr>
          <p:cNvSpPr txBox="1"/>
          <p:nvPr/>
        </p:nvSpPr>
        <p:spPr>
          <a:xfrm>
            <a:off x="309185" y="1210187"/>
            <a:ext cx="32752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存在问题：</a:t>
            </a:r>
            <a:endParaRPr lang="en-US" altLang="zh-CN" sz="24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单片机只有一个</a:t>
            </a:r>
            <a:r>
              <a:rPr lang="en-US" altLang="zh-CN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供电接口，</a:t>
            </a:r>
            <a:r>
              <a:rPr lang="en-US" altLang="zh-CN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也只有</a:t>
            </a:r>
            <a:r>
              <a:rPr lang="en-US" altLang="zh-CN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供电接口；</a:t>
            </a:r>
            <a:endParaRPr lang="en-US" altLang="zh-CN" sz="20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因此需要外部接入</a:t>
            </a:r>
            <a:r>
              <a:rPr lang="en-US" altLang="zh-CN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20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直流供电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971FFA21-D554-E038-BA08-364159E92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06" y="2600799"/>
            <a:ext cx="4648735" cy="34865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DCFD94-DF6B-C058-B905-008ABCA5B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548" y="1883732"/>
            <a:ext cx="689583" cy="9856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585DD5-0745-0E88-99A6-4944E4E7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60" y="3849831"/>
            <a:ext cx="1821104" cy="182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9CA399-5E4A-F0DE-C027-A56F1F342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957" y="5557002"/>
            <a:ext cx="1496068" cy="106069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1A835DB-DFC8-F6CA-C23B-C0E0C95A336A}"/>
              </a:ext>
            </a:extLst>
          </p:cNvPr>
          <p:cNvCxnSpPr/>
          <p:nvPr/>
        </p:nvCxnSpPr>
        <p:spPr>
          <a:xfrm flipV="1">
            <a:off x="6171991" y="4760383"/>
            <a:ext cx="451017" cy="121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图片 17" descr="桌子上放了游戏机&#10;&#10;低可信度描述已自动生成">
            <a:extLst>
              <a:ext uri="{FF2B5EF4-FFF2-40B4-BE49-F238E27FC236}">
                <a16:creationId xmlns:a16="http://schemas.microsoft.com/office/drawing/2014/main" id="{B6CF57E4-E5DA-D649-9D57-6C205A6165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05" y="1127400"/>
            <a:ext cx="2613022" cy="348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6228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87DA529B-572F-4927-D0A1-5F13D266A1A7}"/>
              </a:ext>
            </a:extLst>
          </p:cNvPr>
          <p:cNvSpPr txBox="1">
            <a:spLocks/>
          </p:cNvSpPr>
          <p:nvPr/>
        </p:nvSpPr>
        <p:spPr>
          <a:xfrm>
            <a:off x="171534" y="168693"/>
            <a:ext cx="11597749" cy="54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三、控制器运动学推导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3D8991-D03F-D6D5-E7F4-66EBB40D3A9B}"/>
              </a:ext>
            </a:extLst>
          </p:cNvPr>
          <p:cNvSpPr txBox="1"/>
          <p:nvPr/>
        </p:nvSpPr>
        <p:spPr>
          <a:xfrm>
            <a:off x="731972" y="5215668"/>
            <a:ext cx="4095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基于实物模型构建简易直观的连杆模型，并根据关节配置相应的坐标系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D1CDB4-48C5-4106-27AD-6BB62B66879A}"/>
              </a:ext>
            </a:extLst>
          </p:cNvPr>
          <p:cNvSpPr txBox="1"/>
          <p:nvPr/>
        </p:nvSpPr>
        <p:spPr>
          <a:xfrm>
            <a:off x="6969786" y="5383752"/>
            <a:ext cx="4341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由左图可以推导出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DH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模型，通过测量实物可以得到相应参数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示, 示意图&#10;&#10;描述已自动生成">
            <a:extLst>
              <a:ext uri="{FF2B5EF4-FFF2-40B4-BE49-F238E27FC236}">
                <a16:creationId xmlns:a16="http://schemas.microsoft.com/office/drawing/2014/main" id="{4124399B-99BC-75B0-A7B4-43444E27B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34" y="1357571"/>
            <a:ext cx="4016357" cy="35506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7575E5-7C2A-AE4E-B42C-57ABD3936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" y="1664976"/>
            <a:ext cx="2998839" cy="1764024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03283C40-FD64-442D-B78F-38BF649A6F90}"/>
              </a:ext>
            </a:extLst>
          </p:cNvPr>
          <p:cNvSpPr/>
          <p:nvPr/>
        </p:nvSpPr>
        <p:spPr>
          <a:xfrm>
            <a:off x="3701760" y="2411995"/>
            <a:ext cx="639097" cy="412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C34A8B-83DA-D7B2-CB4F-C6E492D74FC8}"/>
              </a:ext>
            </a:extLst>
          </p:cNvPr>
          <p:cNvSpPr txBox="1"/>
          <p:nvPr/>
        </p:nvSpPr>
        <p:spPr>
          <a:xfrm>
            <a:off x="2158799" y="975723"/>
            <a:ext cx="3725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配置坐标系：</a:t>
            </a:r>
            <a:endParaRPr lang="en-US" altLang="zh-CN" sz="24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0CBF5F-1F7C-5748-D67C-5C5131FF9CE0}"/>
              </a:ext>
            </a:extLst>
          </p:cNvPr>
          <p:cNvSpPr txBox="1"/>
          <p:nvPr/>
        </p:nvSpPr>
        <p:spPr>
          <a:xfrm>
            <a:off x="8315113" y="974678"/>
            <a:ext cx="3725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DH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endParaRPr lang="en-US" altLang="zh-CN" sz="24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E05212E-33BD-EF14-E197-6A893BE6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544" y="1761469"/>
            <a:ext cx="5517456" cy="212695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FBEE592-974F-6763-EAD7-DF99A29F6D6C}"/>
              </a:ext>
            </a:extLst>
          </p:cNvPr>
          <p:cNvSpPr txBox="1"/>
          <p:nvPr/>
        </p:nvSpPr>
        <p:spPr>
          <a:xfrm>
            <a:off x="6699991" y="4186888"/>
            <a:ext cx="5782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其中：</a:t>
            </a:r>
            <a:endParaRPr lang="en-US" altLang="zh-CN" dirty="0"/>
          </a:p>
          <a:p>
            <a:r>
              <a:rPr lang="en-US" altLang="zh-CN" dirty="0"/>
              <a:t>a2 = 218.55mm  ;  d2 = 60.1mm</a:t>
            </a:r>
            <a:r>
              <a:rPr lang="zh-CN" altLang="en-US" dirty="0"/>
              <a:t>；</a:t>
            </a:r>
            <a:r>
              <a:rPr lang="en-US" altLang="zh-CN" dirty="0"/>
              <a:t>dt2 = 165mm</a:t>
            </a:r>
          </a:p>
          <a:p>
            <a:r>
              <a:rPr lang="en-US" altLang="zh-CN" dirty="0"/>
              <a:t>d3 = 155</a:t>
            </a:r>
            <a:r>
              <a:rPr lang="zh-CN" altLang="en-US" dirty="0"/>
              <a:t>；</a:t>
            </a:r>
            <a:r>
              <a:rPr lang="en-US" altLang="zh-CN" dirty="0"/>
              <a:t>at3 = 145</a:t>
            </a:r>
            <a:r>
              <a:rPr lang="zh-CN" altLang="en-US" dirty="0"/>
              <a:t>；</a:t>
            </a:r>
            <a:r>
              <a:rPr lang="en-US" altLang="zh-CN" dirty="0"/>
              <a:t>a4 = 155</a:t>
            </a:r>
            <a:r>
              <a:rPr lang="zh-CN" altLang="en-US" dirty="0"/>
              <a:t>；</a:t>
            </a:r>
            <a:r>
              <a:rPr lang="en-US" altLang="zh-CN" dirty="0"/>
              <a:t>d5 = 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92571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87DA529B-572F-4927-D0A1-5F13D266A1A7}"/>
              </a:ext>
            </a:extLst>
          </p:cNvPr>
          <p:cNvSpPr txBox="1">
            <a:spLocks/>
          </p:cNvSpPr>
          <p:nvPr/>
        </p:nvSpPr>
        <p:spPr>
          <a:xfrm>
            <a:off x="171534" y="168693"/>
            <a:ext cx="11597749" cy="54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三、控制器运动学推导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3D8991-D03F-D6D5-E7F4-66EBB40D3A9B}"/>
              </a:ext>
            </a:extLst>
          </p:cNvPr>
          <p:cNvSpPr txBox="1"/>
          <p:nvPr/>
        </p:nvSpPr>
        <p:spPr>
          <a:xfrm>
            <a:off x="2725728" y="5392649"/>
            <a:ext cx="6740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</a:t>
            </a:r>
            <a:r>
              <a:rPr lang="en-US" altLang="zh-CN" sz="2400" b="1" dirty="0" err="1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编写计算齐次变化矩阵的脚本，得到最终齐次变化矩阵如上。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B2D3D6-D2B3-BFF8-9316-FE783A57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7" y="1381764"/>
            <a:ext cx="10914286" cy="100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35B77B-0C56-14E6-D5FF-2CA7AFD3715B}"/>
              </a:ext>
            </a:extLst>
          </p:cNvPr>
          <p:cNvSpPr txBox="1"/>
          <p:nvPr/>
        </p:nvSpPr>
        <p:spPr>
          <a:xfrm>
            <a:off x="339831" y="818406"/>
            <a:ext cx="3725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计算齐次变换矩阵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7" name="图片 16" descr="白板上写着字&#10;&#10;描述已自动生成">
            <a:extLst>
              <a:ext uri="{FF2B5EF4-FFF2-40B4-BE49-F238E27FC236}">
                <a16:creationId xmlns:a16="http://schemas.microsoft.com/office/drawing/2014/main" id="{7A0633A9-B959-DE6F-A1D2-B4991397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3" y="2624636"/>
            <a:ext cx="6882581" cy="2186590"/>
          </a:xfrm>
          <a:prstGeom prst="rect">
            <a:avLst/>
          </a:prstGeom>
        </p:spPr>
      </p:pic>
      <p:sp>
        <p:nvSpPr>
          <p:cNvPr id="19" name="箭头: 直角上 18">
            <a:extLst>
              <a:ext uri="{FF2B5EF4-FFF2-40B4-BE49-F238E27FC236}">
                <a16:creationId xmlns:a16="http://schemas.microsoft.com/office/drawing/2014/main" id="{FE19D18A-1036-7B75-1F1F-32A92A00CEE0}"/>
              </a:ext>
            </a:extLst>
          </p:cNvPr>
          <p:cNvSpPr/>
          <p:nvPr/>
        </p:nvSpPr>
        <p:spPr>
          <a:xfrm rot="5400000">
            <a:off x="1225475" y="2841524"/>
            <a:ext cx="953729" cy="1000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15785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E9ED2B-549E-A336-B642-EABF2809D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563" y="168275"/>
            <a:ext cx="11596687" cy="547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三、控制器运动学推导</a:t>
            </a:r>
          </a:p>
        </p:txBody>
      </p:sp>
      <p:pic>
        <p:nvPicPr>
          <p:cNvPr id="5" name="图片 4" descr="图表, 折线图, 散点图&#10;&#10;描述已自动生成">
            <a:extLst>
              <a:ext uri="{FF2B5EF4-FFF2-40B4-BE49-F238E27FC236}">
                <a16:creationId xmlns:a16="http://schemas.microsoft.com/office/drawing/2014/main" id="{06E55363-28C9-68D0-173B-C174038B4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2" y="1583180"/>
            <a:ext cx="4613322" cy="3459992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66931D22-A2A8-556F-97DB-B64699319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48" y="1583180"/>
            <a:ext cx="4922186" cy="36916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2F15307-9313-9A0A-B1B9-0010EBAC8883}"/>
              </a:ext>
            </a:extLst>
          </p:cNvPr>
          <p:cNvSpPr txBox="1"/>
          <p:nvPr/>
        </p:nvSpPr>
        <p:spPr>
          <a:xfrm>
            <a:off x="722710" y="1040206"/>
            <a:ext cx="6370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借助可视化工具验证齐次变化矩阵的正确性：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7CF563-DDDB-EE71-8AEF-79754C1007E7}"/>
              </a:ext>
            </a:extLst>
          </p:cNvPr>
          <p:cNvSpPr txBox="1"/>
          <p:nvPr/>
        </p:nvSpPr>
        <p:spPr>
          <a:xfrm>
            <a:off x="806814" y="5563112"/>
            <a:ext cx="474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d1 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theta2 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378F95-EAF3-C891-A70F-5B5C05128DAB}"/>
              </a:ext>
            </a:extLst>
          </p:cNvPr>
          <p:cNvSpPr txBox="1"/>
          <p:nvPr/>
        </p:nvSpPr>
        <p:spPr>
          <a:xfrm>
            <a:off x="7165703" y="5614624"/>
            <a:ext cx="474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theta3 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theta4 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15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CE9ED2B-549E-A336-B642-EABF2809D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563" y="168275"/>
            <a:ext cx="11596687" cy="547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四、运动学映射策略</a:t>
            </a:r>
          </a:p>
        </p:txBody>
      </p:sp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E4FB4952-A822-47FB-486B-AA89360A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8771"/>
          <a:stretch/>
        </p:blipFill>
        <p:spPr>
          <a:xfrm>
            <a:off x="1625600" y="1879801"/>
            <a:ext cx="2800096" cy="25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9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8DF325B-534F-454E-A3C2-D5CB085423C5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3105</TotalTime>
  <Words>429</Words>
  <Application>Microsoft Office PowerPoint</Application>
  <PresentationFormat>宽屏</PresentationFormat>
  <Paragraphs>45</Paragraphs>
  <Slides>9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Office 主题​​</vt:lpstr>
      <vt:lpstr>双通道内窥镜柔性手术机器人操纵端设计</vt:lpstr>
      <vt:lpstr>一、增量式编码器调试</vt:lpstr>
      <vt:lpstr>一、增量式编码器调试</vt:lpstr>
      <vt:lpstr>PowerPoint 演示文稿</vt:lpstr>
      <vt:lpstr>二、解决系统供电</vt:lpstr>
      <vt:lpstr>PowerPoint 演示文稿</vt:lpstr>
      <vt:lpstr>PowerPoint 演示文稿</vt:lpstr>
      <vt:lpstr>三、控制器运动学推导</vt:lpstr>
      <vt:lpstr>四、运动学映射策略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柔性电子激光剥离技术研究</dc:title>
  <dc:creator>YongAn Huang</dc:creator>
  <cp:lastModifiedBy>k943</cp:lastModifiedBy>
  <cp:revision>297</cp:revision>
  <dcterms:created xsi:type="dcterms:W3CDTF">2019-08-26T12:30:18Z</dcterms:created>
  <dcterms:modified xsi:type="dcterms:W3CDTF">2023-01-04T11:38:25Z</dcterms:modified>
</cp:coreProperties>
</file>